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5" r:id="rId2"/>
  </p:sldMasterIdLst>
  <p:notesMasterIdLst>
    <p:notesMasterId r:id="rId13"/>
  </p:notesMasterIdLst>
  <p:handoutMasterIdLst>
    <p:handoutMasterId r:id="rId14"/>
  </p:handoutMasterIdLst>
  <p:sldIdLst>
    <p:sldId id="260" r:id="rId3"/>
    <p:sldId id="2330" r:id="rId4"/>
    <p:sldId id="2329" r:id="rId5"/>
    <p:sldId id="2313" r:id="rId6"/>
    <p:sldId id="2301" r:id="rId7"/>
    <p:sldId id="2315" r:id="rId8"/>
    <p:sldId id="2325" r:id="rId9"/>
    <p:sldId id="2310" r:id="rId10"/>
    <p:sldId id="2316" r:id="rId11"/>
    <p:sldId id="2322" r:id="rId12"/>
  </p:sldIdLst>
  <p:sldSz cx="12192000" cy="6858000"/>
  <p:notesSz cx="6858000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925"/>
    <a:srgbClr val="EEBF60"/>
    <a:srgbClr val="0944A3"/>
    <a:srgbClr val="E4C612"/>
    <a:srgbClr val="F64616"/>
    <a:srgbClr val="FFCC00"/>
    <a:srgbClr val="DFF1CB"/>
    <a:srgbClr val="F64F22"/>
    <a:srgbClr val="49E33D"/>
    <a:srgbClr val="2BF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6" autoAdjust="0"/>
    <p:restoredTop sz="95846" autoAdjust="0"/>
  </p:normalViewPr>
  <p:slideViewPr>
    <p:cSldViewPr>
      <p:cViewPr varScale="1">
        <p:scale>
          <a:sx n="76" d="100"/>
          <a:sy n="76" d="100"/>
        </p:scale>
        <p:origin x="38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042CD-255B-4C6E-ABA9-073B8805545B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379-FD48-4ADF-B828-961FB49C42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9067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DFC4A4-7A1C-45B8-BCE9-BBAB8D56F1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5941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7E83-3CFF-8A43-B4F7-DEC16FBC5E3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7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50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72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28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12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00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16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82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17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09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 txBox="1">
            <a:spLocks/>
          </p:cNvSpPr>
          <p:nvPr userDrawn="1"/>
        </p:nvSpPr>
        <p:spPr>
          <a:xfrm>
            <a:off x="11499851" y="6492876"/>
            <a:ext cx="692149" cy="365125"/>
          </a:xfrm>
          <a:prstGeom prst="rect">
            <a:avLst/>
          </a:prstGeom>
        </p:spPr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it-IT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556A45-B379-428C-9D04-3478D4586401}" type="slidenum">
              <a:rPr sz="1050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sz="1050" dirty="0">
              <a:solidFill>
                <a:prstClr val="white"/>
              </a:solidFill>
            </a:endParaRP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D9D-0AC4-4D07-9E06-329AC28C2E20}" type="datetime1">
              <a:rPr lang="it-IT" smtClean="0"/>
              <a:pPr>
                <a:defRPr/>
              </a:pPr>
              <a:t>28/10/2025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605477" y="530228"/>
            <a:ext cx="8800816" cy="7490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67"/>
              </a:lnSpc>
              <a:defRPr sz="3467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05477" y="1473829"/>
            <a:ext cx="8800816" cy="1164387"/>
          </a:xfrm>
        </p:spPr>
        <p:txBody>
          <a:bodyPr lIns="10800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712297" y="5275583"/>
            <a:ext cx="2844800" cy="365125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248778-4A3C-244A-BA57-90D407A1D7B4}" type="datetime3">
              <a:rPr lang="it-IT" smtClean="0"/>
              <a:pPr>
                <a:defRPr/>
              </a:pPr>
              <a:t>ott. ’25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6DF9CE-2F52-0E41-8DF1-1BDAB52FC126}"/>
              </a:ext>
            </a:extLst>
          </p:cNvPr>
          <p:cNvSpPr txBox="1"/>
          <p:nvPr userDrawn="1"/>
        </p:nvSpPr>
        <p:spPr>
          <a:xfrm>
            <a:off x="10876316" y="5867948"/>
            <a:ext cx="0" cy="0"/>
          </a:xfrm>
          <a:prstGeom prst="rect">
            <a:avLst/>
          </a:prstGeom>
        </p:spPr>
        <p:txBody>
          <a:bodyPr wrap="none" rtlCol="0" anchor="t">
            <a:normAutofit fontScale="25000" lnSpcReduction="20000"/>
          </a:bodyPr>
          <a:lstStyle/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92328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 Stam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605477" y="530228"/>
            <a:ext cx="8800816" cy="7490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67"/>
              </a:lnSpc>
              <a:defRPr sz="3467" b="1">
                <a:solidFill>
                  <a:srgbClr val="004C97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05477" y="1473829"/>
            <a:ext cx="8800816" cy="1164387"/>
          </a:xfrm>
        </p:spPr>
        <p:txBody>
          <a:bodyPr lIns="10800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4C97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780031" y="5275583"/>
            <a:ext cx="2844800" cy="365125"/>
          </a:xfrm>
        </p:spPr>
        <p:txBody>
          <a:bodyPr/>
          <a:lstStyle>
            <a:lvl1pPr>
              <a:defRPr sz="16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68248778-4A3C-244A-BA57-90D407A1D7B4}" type="datetime3">
              <a:rPr lang="it-IT" smtClean="0"/>
              <a:pPr>
                <a:defRPr/>
              </a:pPr>
              <a:t>ott. ’25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32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SORIA PER VIDEO CON PIE DI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5" y="3169923"/>
            <a:ext cx="10363200" cy="7829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67" b="1" cap="all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5" y="4169624"/>
            <a:ext cx="10363200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0822-4289-7D4C-81D5-F811301AF3B7}" type="datetime3">
              <a:rPr lang="it-IT"/>
              <a:pPr>
                <a:defRPr/>
              </a:pPr>
              <a:t>ott. ’25</a:t>
            </a:fld>
            <a:endParaRPr lang="it-IT" dirty="0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0A61-590E-EE4A-931F-96D40C39BB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5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 P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/>
          <p:cNvSpPr>
            <a:spLocks noGrp="1"/>
          </p:cNvSpPr>
          <p:nvPr>
            <p:ph type="body" idx="1"/>
          </p:nvPr>
        </p:nvSpPr>
        <p:spPr>
          <a:xfrm>
            <a:off x="963085" y="4169624"/>
            <a:ext cx="10363200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963085" y="3169923"/>
            <a:ext cx="10363200" cy="7829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67" b="1" cap="all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87362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SORIA PER STAMPA CON PIE DI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5" y="3169923"/>
            <a:ext cx="10363200" cy="7829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67" b="1" cap="all">
                <a:solidFill>
                  <a:srgbClr val="004C97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5" y="4169624"/>
            <a:ext cx="10363200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rgbClr val="004C97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DA30-CDE5-1047-842F-0B254737D3A3}" type="datetime3">
              <a:rPr lang="it-IT"/>
              <a:pPr>
                <a:defRPr/>
              </a:pPr>
              <a:t>ott. ’25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B520-2FE3-1D4B-84AC-1EB8DF707D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91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 PER STAM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963085" y="3169923"/>
            <a:ext cx="10363200" cy="7829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67" b="1" cap="all">
                <a:solidFill>
                  <a:srgbClr val="004C97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2"/>
          <p:cNvSpPr>
            <a:spLocks noGrp="1"/>
          </p:cNvSpPr>
          <p:nvPr>
            <p:ph type="body" idx="1"/>
          </p:nvPr>
        </p:nvSpPr>
        <p:spPr>
          <a:xfrm>
            <a:off x="963085" y="4169624"/>
            <a:ext cx="10363200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rgbClr val="004C97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4829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4"/>
          </p:nvPr>
        </p:nvSpPr>
        <p:spPr>
          <a:xfrm>
            <a:off x="1009652" y="1584328"/>
            <a:ext cx="10572749" cy="4227513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FBF7-7898-7444-B798-4C663A51F7D4}" type="datetime3">
              <a:rPr lang="it-IT"/>
              <a:pPr>
                <a:defRPr/>
              </a:pPr>
              <a:t>ott. ’25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B69E-3866-6B43-ABD8-7B2FD5CF9F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20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TI (DUE COLON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27" name="Segnaposto contenuto 26"/>
          <p:cNvSpPr>
            <a:spLocks noGrp="1"/>
          </p:cNvSpPr>
          <p:nvPr>
            <p:ph sz="quarter" idx="17"/>
          </p:nvPr>
        </p:nvSpPr>
        <p:spPr>
          <a:xfrm>
            <a:off x="1009650" y="1585280"/>
            <a:ext cx="4986867" cy="4246563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9" name="Segnaposto contenuto 28"/>
          <p:cNvSpPr>
            <a:spLocks noGrp="1"/>
          </p:cNvSpPr>
          <p:nvPr>
            <p:ph sz="quarter" idx="18"/>
          </p:nvPr>
        </p:nvSpPr>
        <p:spPr>
          <a:xfrm>
            <a:off x="6593417" y="1585280"/>
            <a:ext cx="4967816" cy="42465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B318-08FC-A043-8FB6-C5D9AAD174B8}" type="datetime3">
              <a:rPr lang="it-IT"/>
              <a:pPr>
                <a:defRPr/>
              </a:pPr>
              <a:t>ott. ’25</a:t>
            </a:fld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53B6-D14F-D244-A1E0-6C19566315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90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58426A-2F31-4B16-817D-6911040E0F29}" type="datetime1">
              <a:rPr lang="it-IT" smtClean="0"/>
              <a:pPr>
                <a:defRPr/>
              </a:pPr>
              <a:t>28/10/2025</a:t>
            </a:fld>
            <a:endParaRPr lang="it-IT"/>
          </a:p>
        </p:txBody>
      </p:sp>
      <p:sp>
        <p:nvSpPr>
          <p:cNvPr id="6" name="Segnaposto numero diapositiva 5"/>
          <p:cNvSpPr txBox="1">
            <a:spLocks/>
          </p:cNvSpPr>
          <p:nvPr userDrawn="1"/>
        </p:nvSpPr>
        <p:spPr>
          <a:xfrm>
            <a:off x="11499851" y="6492876"/>
            <a:ext cx="692149" cy="365125"/>
          </a:xfrm>
          <a:prstGeom prst="rect">
            <a:avLst/>
          </a:prstGeom>
        </p:spPr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it-IT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33B70-D21D-4527-A028-99163A7010FE}" type="slidenum">
              <a:rPr sz="1050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sz="105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ransition spd="med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028705" y="1574800"/>
            <a:ext cx="10553700" cy="4327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534400" y="6224591"/>
            <a:ext cx="183726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33">
                <a:solidFill>
                  <a:srgbClr val="004C9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0EC4B9-E3D1-634E-B44D-FC41AAE3A727}" type="datetime3">
              <a:rPr lang="it-IT" smtClean="0"/>
              <a:pPr>
                <a:defRPr/>
              </a:pPr>
              <a:t>ott. ’25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14573" y="6224591"/>
            <a:ext cx="867833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33">
                <a:solidFill>
                  <a:srgbClr val="004C9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0" name="Segnaposto titolo 7"/>
          <p:cNvSpPr>
            <a:spLocks noGrp="1"/>
          </p:cNvSpPr>
          <p:nvPr>
            <p:ph type="title"/>
          </p:nvPr>
        </p:nvSpPr>
        <p:spPr bwMode="auto">
          <a:xfrm>
            <a:off x="1009652" y="420691"/>
            <a:ext cx="10572749" cy="960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32359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hf hdr="0"/>
  <p:txStyles>
    <p:titleStyle>
      <a:lvl1pPr algn="l" defTabSz="609585" rtl="0" eaLnBrk="0" fontAlgn="base" hangingPunct="0">
        <a:lnSpc>
          <a:spcPts val="3333"/>
        </a:lnSpc>
        <a:spcBef>
          <a:spcPct val="0"/>
        </a:spcBef>
        <a:spcAft>
          <a:spcPct val="0"/>
        </a:spcAft>
        <a:defRPr sz="3467" kern="1200">
          <a:solidFill>
            <a:srgbClr val="004C97"/>
          </a:solidFill>
          <a:latin typeface="+mj-lt"/>
          <a:ea typeface="ＭＳ Ｐゴシック" charset="0"/>
          <a:cs typeface="ＭＳ Ｐゴシック" charset="0"/>
        </a:defRPr>
      </a:lvl1pPr>
      <a:lvl2pPr algn="l" defTabSz="609585" rtl="0" eaLnBrk="0" fontAlgn="base" hangingPunct="0">
        <a:lnSpc>
          <a:spcPts val="3333"/>
        </a:lnSpc>
        <a:spcBef>
          <a:spcPct val="0"/>
        </a:spcBef>
        <a:spcAft>
          <a:spcPct val="0"/>
        </a:spcAft>
        <a:defRPr sz="3467">
          <a:solidFill>
            <a:srgbClr val="001E62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609585" rtl="0" eaLnBrk="0" fontAlgn="base" hangingPunct="0">
        <a:lnSpc>
          <a:spcPts val="3333"/>
        </a:lnSpc>
        <a:spcBef>
          <a:spcPct val="0"/>
        </a:spcBef>
        <a:spcAft>
          <a:spcPct val="0"/>
        </a:spcAft>
        <a:defRPr sz="3467">
          <a:solidFill>
            <a:srgbClr val="001E62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609585" rtl="0" eaLnBrk="0" fontAlgn="base" hangingPunct="0">
        <a:lnSpc>
          <a:spcPts val="3333"/>
        </a:lnSpc>
        <a:spcBef>
          <a:spcPct val="0"/>
        </a:spcBef>
        <a:spcAft>
          <a:spcPct val="0"/>
        </a:spcAft>
        <a:defRPr sz="3467">
          <a:solidFill>
            <a:srgbClr val="001E62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609585" rtl="0" eaLnBrk="0" fontAlgn="base" hangingPunct="0">
        <a:lnSpc>
          <a:spcPts val="3333"/>
        </a:lnSpc>
        <a:spcBef>
          <a:spcPct val="0"/>
        </a:spcBef>
        <a:spcAft>
          <a:spcPct val="0"/>
        </a:spcAft>
        <a:defRPr sz="3467">
          <a:solidFill>
            <a:srgbClr val="001E62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l" defTabSz="609585" rtl="0" fontAlgn="base">
        <a:lnSpc>
          <a:spcPts val="3333"/>
        </a:lnSpc>
        <a:spcBef>
          <a:spcPct val="0"/>
        </a:spcBef>
        <a:spcAft>
          <a:spcPct val="0"/>
        </a:spcAft>
        <a:defRPr sz="3200">
          <a:solidFill>
            <a:srgbClr val="001E62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l" defTabSz="609585" rtl="0" fontAlgn="base">
        <a:lnSpc>
          <a:spcPts val="3333"/>
        </a:lnSpc>
        <a:spcBef>
          <a:spcPct val="0"/>
        </a:spcBef>
        <a:spcAft>
          <a:spcPct val="0"/>
        </a:spcAft>
        <a:defRPr sz="3200">
          <a:solidFill>
            <a:srgbClr val="001E62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l" defTabSz="609585" rtl="0" fontAlgn="base">
        <a:lnSpc>
          <a:spcPts val="3333"/>
        </a:lnSpc>
        <a:spcBef>
          <a:spcPct val="0"/>
        </a:spcBef>
        <a:spcAft>
          <a:spcPct val="0"/>
        </a:spcAft>
        <a:defRPr sz="3200">
          <a:solidFill>
            <a:srgbClr val="001E62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l" defTabSz="609585" rtl="0" fontAlgn="base">
        <a:lnSpc>
          <a:spcPts val="3333"/>
        </a:lnSpc>
        <a:spcBef>
          <a:spcPct val="0"/>
        </a:spcBef>
        <a:spcAft>
          <a:spcPct val="0"/>
        </a:spcAft>
        <a:defRPr sz="3200">
          <a:solidFill>
            <a:srgbClr val="001E6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ts val="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33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67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06D015-EF74-2B43-A01C-7B4C119C4B79}"/>
              </a:ext>
            </a:extLst>
          </p:cNvPr>
          <p:cNvSpPr txBox="1"/>
          <p:nvPr/>
        </p:nvSpPr>
        <p:spPr>
          <a:xfrm>
            <a:off x="4144216" y="188640"/>
            <a:ext cx="7640416" cy="6278642"/>
          </a:xfrm>
          <a:prstGeom prst="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CADUTA  DEI CAPELLI</a:t>
            </a:r>
          </a:p>
          <a:p>
            <a:pPr algn="ctr" defTabSz="457200">
              <a:lnSpc>
                <a:spcPct val="150000"/>
              </a:lnSpc>
              <a:defRPr/>
            </a:pPr>
            <a:r>
              <a:rPr lang="it-IT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DOPO CHIRURGIA BARIATRICA: </a:t>
            </a:r>
          </a:p>
          <a:p>
            <a:pPr algn="ctr" defTabSz="457200">
              <a:lnSpc>
                <a:spcPct val="150000"/>
              </a:lnSpc>
              <a:defRPr/>
            </a:pPr>
            <a:r>
              <a:rPr lang="it-IT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STRATEGIE DI </a:t>
            </a:r>
          </a:p>
          <a:p>
            <a:pPr algn="ctr" defTabSz="457200">
              <a:lnSpc>
                <a:spcPct val="150000"/>
              </a:lnSpc>
              <a:defRPr/>
            </a:pPr>
            <a:r>
              <a:rPr lang="it-IT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PREVENZIONE E TRATTAMENTO</a:t>
            </a:r>
            <a:endParaRPr lang="it-IT" sz="3200" b="1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ctr" defTabSz="457200">
              <a:lnSpc>
                <a:spcPct val="150000"/>
              </a:lnSpc>
              <a:defRPr/>
            </a:pPr>
            <a:r>
              <a:rPr lang="it-IT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Dott.ssa  G. MATERA</a:t>
            </a:r>
          </a:p>
          <a:p>
            <a:pPr algn="ctr" defTabSz="457200">
              <a:lnSpc>
                <a:spcPct val="150000"/>
              </a:lnSpc>
              <a:defRPr/>
            </a:pPr>
            <a:endParaRPr lang="it-IT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>
              <a:lnSpc>
                <a:spcPct val="150000"/>
              </a:lnSpc>
              <a:defRPr/>
            </a:pPr>
            <a:r>
              <a:rPr lang="it-IT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POLICLINICO A. GEMELLI IRCCS-ROMA</a:t>
            </a:r>
          </a:p>
          <a:p>
            <a:pPr algn="ctr" defTabSz="457200">
              <a:lnSpc>
                <a:spcPct val="150000"/>
              </a:lnSpc>
              <a:defRPr/>
            </a:pPr>
            <a:r>
              <a:rPr lang="it-IT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UOSD MEDICINA BARIATRICA</a:t>
            </a:r>
            <a:br>
              <a:rPr lang="it-IT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t-IT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Direttore: A IACONELLI</a:t>
            </a:r>
          </a:p>
        </p:txBody>
      </p:sp>
      <p:pic>
        <p:nvPicPr>
          <p:cNvPr id="7" name="Immagin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768408" y="6278453"/>
            <a:ext cx="1152128" cy="46291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3" y="494824"/>
            <a:ext cx="3843873" cy="558015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B7722C2-F383-A348-A88C-ECBF40A60F1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6309320"/>
            <a:ext cx="371872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7722C2-F383-A348-A88C-ECBF40A60F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63200"/>
            <a:ext cx="515888" cy="610299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1200" y="332656"/>
            <a:ext cx="1295400" cy="462915"/>
          </a:xfrm>
          <a:prstGeom prst="rect">
            <a:avLst/>
          </a:prstGeom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4A699AC-5B67-A7F2-10CC-26B9B469805F}"/>
              </a:ext>
            </a:extLst>
          </p:cNvPr>
          <p:cNvSpPr/>
          <p:nvPr/>
        </p:nvSpPr>
        <p:spPr>
          <a:xfrm>
            <a:off x="6672064" y="3212976"/>
            <a:ext cx="4752528" cy="29523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2783632" y="1412776"/>
            <a:ext cx="518457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2AA1788-66D4-171D-5836-1937F53777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174" b="21739"/>
          <a:stretch/>
        </p:blipFill>
        <p:spPr>
          <a:xfrm>
            <a:off x="47328" y="3604899"/>
            <a:ext cx="6696743" cy="256040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F835C0F-8BC4-47A7-A1DF-DF3C900EB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197" y="3297357"/>
            <a:ext cx="3936272" cy="2939955"/>
          </a:xfrm>
          <a:prstGeom prst="rect">
            <a:avLst/>
          </a:prstGeom>
          <a:ln w="38100"/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12" y="2070631"/>
            <a:ext cx="2559755" cy="1718409"/>
          </a:xfrm>
          <a:prstGeom prst="rect">
            <a:avLst/>
          </a:prstGeom>
          <a:solidFill>
            <a:srgbClr val="3AB925"/>
          </a:solidFill>
          <a:ln w="3810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ettangolo 10"/>
          <p:cNvSpPr/>
          <p:nvPr/>
        </p:nvSpPr>
        <p:spPr>
          <a:xfrm>
            <a:off x="1376636" y="2372687"/>
            <a:ext cx="3063180" cy="120032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DIMISSIONE</a:t>
            </a:r>
            <a:endParaRPr lang="it-IT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b="1" dirty="0" smtClean="0">
              <a:solidFill>
                <a:srgbClr val="13141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26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48" y="2420888"/>
            <a:ext cx="5756280" cy="398005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B7722C2-F383-A348-A88C-ECBF40A60F13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63200"/>
            <a:ext cx="515888" cy="610299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0201200" y="332656"/>
            <a:ext cx="1295400" cy="46291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264352" y="5663570"/>
            <a:ext cx="2808312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00" b="1" dirty="0">
                <a:latin typeface="Cambria" panose="02040503050406030204" pitchFamily="18" charset="0"/>
                <a:ea typeface="Cambria" panose="02040503050406030204" pitchFamily="18" charset="0"/>
              </a:rPr>
              <a:t>Il follow-up a lungo termine della chirurgia metabolica</a:t>
            </a:r>
          </a:p>
          <a:p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The long term follow up </a:t>
            </a:r>
            <a:r>
              <a:rPr lang="en-US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ofmetabolic</a:t>
            </a:r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surgery</a:t>
            </a:r>
          </a:p>
          <a:p>
            <a:r>
              <a:rPr lang="it-IT" sz="1000" dirty="0">
                <a:latin typeface="Cambria" panose="02040503050406030204" pitchFamily="18" charset="0"/>
                <a:ea typeface="Cambria" panose="02040503050406030204" pitchFamily="18" charset="0"/>
              </a:rPr>
              <a:t>L’Endocrinologo (2023) 24:154–159</a:t>
            </a:r>
          </a:p>
          <a:p>
            <a:endParaRPr lang="it-IT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3345484" y="1404065"/>
            <a:ext cx="527079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MICRONUTRIENTI</a:t>
            </a:r>
            <a:endParaRPr lang="it-IT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1C6242-24B3-62A6-CFFE-5C8E2C566422}"/>
              </a:ext>
            </a:extLst>
          </p:cNvPr>
          <p:cNvSpPr txBox="1"/>
          <p:nvPr/>
        </p:nvSpPr>
        <p:spPr>
          <a:xfrm>
            <a:off x="47328" y="1196752"/>
            <a:ext cx="3744416" cy="193899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20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DOPO INTERVENTO: </a:t>
            </a:r>
          </a:p>
          <a:p>
            <a:pPr algn="ctr"/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ECCESSIVA PERDITA DI PESO</a:t>
            </a:r>
          </a:p>
          <a:p>
            <a:pPr algn="ctr"/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DEFICIT MICRONUTRIENTI</a:t>
            </a:r>
            <a:endParaRPr lang="it-I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STRESS ACUTO</a:t>
            </a:r>
            <a:endParaRPr lang="it-IT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it-I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69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7722C2-F383-A348-A88C-ECBF40A60F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63200"/>
            <a:ext cx="515888" cy="610299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1200" y="332656"/>
            <a:ext cx="1295400" cy="46291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/>
          <a:srcRect l="5613" t="10247" r="4465" b="5036"/>
          <a:stretch/>
        </p:blipFill>
        <p:spPr>
          <a:xfrm>
            <a:off x="2351584" y="1196752"/>
            <a:ext cx="2754817" cy="1946511"/>
          </a:xfrm>
          <a:prstGeom prst="rect">
            <a:avLst/>
          </a:prstGeom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ttangolo 5"/>
          <p:cNvSpPr/>
          <p:nvPr/>
        </p:nvSpPr>
        <p:spPr>
          <a:xfrm>
            <a:off x="8688288" y="4699010"/>
            <a:ext cx="331236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Hair Loss After Metabolic and Bariatric Surgery: a </a:t>
            </a:r>
            <a:r>
              <a:rPr lang="en-US" b="1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Systematic. </a:t>
            </a:r>
            <a:r>
              <a:rPr lang="it-IT" b="1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Review</a:t>
            </a:r>
            <a:r>
              <a:rPr lang="it-IT" b="1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b="1" dirty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it-IT" b="1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Meta-</a:t>
            </a:r>
            <a:r>
              <a:rPr lang="it-IT" b="1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analysis</a:t>
            </a:r>
            <a:endParaRPr lang="it-IT" b="1" dirty="0" smtClean="0">
              <a:solidFill>
                <a:srgbClr val="13141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Wen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Zhang et al. 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Obesity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Surgery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(2021) 31:2649–2659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9336" y="3356992"/>
            <a:ext cx="8208912" cy="3139321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CHERATINA: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proteina che forma la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corteccia. Resistenza ed elasticità</a:t>
            </a:r>
            <a:endParaRPr lang="it-IT" b="1" i="0" u="none" strike="noStrike" baseline="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it-IT" b="1" i="0" u="none" strike="noStrike" baseline="0" dirty="0" smtClean="0">
                <a:latin typeface="Cambria" panose="02040503050406030204" pitchFamily="18" charset="0"/>
                <a:ea typeface="Cambria" panose="02040503050406030204" pitchFamily="18" charset="0"/>
              </a:rPr>
              <a:t>SELENIO</a:t>
            </a:r>
            <a:r>
              <a:rPr lang="it-IT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it-IT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Contribuisce a stimolare la crescita dei capelli, rallentando e prevenendo la caduta.</a:t>
            </a:r>
          </a:p>
          <a:p>
            <a:pPr algn="just"/>
            <a:r>
              <a:rPr lang="it-IT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BIOTINA: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it-IT" b="0" i="0" u="none" strike="noStrike" baseline="0" dirty="0" smtClean="0">
                <a:latin typeface="Cambria" panose="02040503050406030204" pitchFamily="18" charset="0"/>
                <a:ea typeface="Cambria" panose="02040503050406030204" pitchFamily="18" charset="0"/>
              </a:rPr>
              <a:t>oadiuva </a:t>
            </a:r>
            <a:r>
              <a:rPr lang="it-IT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la stimolazione della produzione di </a:t>
            </a:r>
            <a:r>
              <a:rPr lang="it-IT" b="0" i="0" u="none" strike="noStrike" baseline="0" dirty="0" smtClean="0">
                <a:latin typeface="Cambria" panose="02040503050406030204" pitchFamily="18" charset="0"/>
                <a:ea typeface="Cambria" panose="02040503050406030204" pitchFamily="18" charset="0"/>
              </a:rPr>
              <a:t>cheratina</a:t>
            </a:r>
          </a:p>
          <a:p>
            <a:pPr algn="just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VITAMINA E: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Potente antiossidante, normalizza la produzione di sebo del cuoio capelluto, e la regolarizzazione dei livelli di PH che sono tra le cause della caduta dei capelli.</a:t>
            </a:r>
          </a:p>
          <a:p>
            <a:pPr algn="just"/>
            <a:r>
              <a:rPr lang="it-IT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ZINCO: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Contribuisce al mantenimento di capelli, pelle e unghie normali, alla normale funzione del sistema immunitario, alla protezione delle cellule dallo stress ossidativo e al normale metabolismo dei macronutrienti e alla sintesi proteica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magine 7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929D9D1A-DDFA-9C07-4D39-AD01CB2C74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355" y="1336410"/>
            <a:ext cx="3081690" cy="2592288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44053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7722C2-F383-A348-A88C-ECBF40A60F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63200"/>
            <a:ext cx="515888" cy="610299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1200" y="332656"/>
            <a:ext cx="1295400" cy="46291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199456" y="2388944"/>
            <a:ext cx="8496944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Ledoux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Flamant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M, Calabrese D, et al. </a:t>
            </a: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What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are the micronutrient deficiencies responsible for the most common nutritional symptoms after bariatric surgery? article. </a:t>
            </a: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Obes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Surg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2020;30(5):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1891–1897</a:t>
            </a:r>
          </a:p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Almohanna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HM, Ahmed AA,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Tsatalis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JP, et al. The role of vitamins and minerals in hair loss: a review.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Dermatol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Heidelb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2019;9(1):51– 70. </a:t>
            </a: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magin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6"/>
          <a:stretch/>
        </p:blipFill>
        <p:spPr bwMode="auto">
          <a:xfrm>
            <a:off x="4295800" y="2612980"/>
            <a:ext cx="1872208" cy="1299276"/>
          </a:xfrm>
          <a:prstGeom prst="rect">
            <a:avLst/>
          </a:prstGeom>
          <a:ln w="38100"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Immagin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535615"/>
            <a:ext cx="1722806" cy="15933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4" name="Immagin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08" y="2638380"/>
            <a:ext cx="1735518" cy="127387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2207568" y="1332057"/>
            <a:ext cx="633670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PROTEINE E MICRONUTRIENTI</a:t>
            </a:r>
            <a:endParaRPr lang="it-IT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40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7722C2-F383-A348-A88C-ECBF40A60F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63200"/>
            <a:ext cx="515888" cy="610299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1200" y="332656"/>
            <a:ext cx="1295400" cy="462915"/>
          </a:xfrm>
          <a:prstGeom prst="rect">
            <a:avLst/>
          </a:prstGeom>
        </p:spPr>
      </p:pic>
      <p:pic>
        <p:nvPicPr>
          <p:cNvPr id="8" name="Immagine 7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929D9D1A-DDFA-9C07-4D39-AD01CB2C7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1366890"/>
            <a:ext cx="4031756" cy="368577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5879976" y="2692077"/>
            <a:ext cx="576064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CADUTA DIFFUSA E TEMPORANEA DEI CAPELLI SUCCESSIVO AD EVENTO SCATENANTE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4223792" y="1412776"/>
            <a:ext cx="527079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TELOGEN EFFLUVIUM - TE</a:t>
            </a:r>
            <a:endParaRPr lang="it-IT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6234188" y="4523636"/>
            <a:ext cx="511839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follicoli </a:t>
            </a:r>
            <a:r>
              <a:rPr lang="it-IT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fase 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dormiente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La crescita si ferma ed i capelli cadono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Da 3 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it-IT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6-9 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mesi dopo </a:t>
            </a:r>
            <a:r>
              <a:rPr lang="it-IT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l'intervento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Alopecia non cicatriziale</a:t>
            </a: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4017" y="5373216"/>
            <a:ext cx="5447927" cy="108491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sz="1050" dirty="0">
              <a:solidFill>
                <a:srgbClr val="000000"/>
              </a:solidFill>
              <a:latin typeface="National Bold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National Bold"/>
              </a:rPr>
              <a:t>Telogen</a:t>
            </a:r>
            <a:r>
              <a:rPr lang="en-US" b="1" dirty="0" smtClean="0">
                <a:solidFill>
                  <a:srgbClr val="000000"/>
                </a:solidFill>
                <a:latin typeface="National Bold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National Bold"/>
              </a:rPr>
              <a:t>Effluvium Associated With Weight Loss: A Single Center Retrospective Study </a:t>
            </a:r>
            <a:endParaRPr lang="en-US" b="1" dirty="0" smtClean="0">
              <a:solidFill>
                <a:srgbClr val="000000"/>
              </a:solidFill>
              <a:latin typeface="National Bold"/>
            </a:endParaRPr>
          </a:p>
          <a:p>
            <a:r>
              <a:rPr lang="it-IT" dirty="0" err="1" smtClean="0"/>
              <a:t>Ann</a:t>
            </a:r>
            <a:r>
              <a:rPr lang="it-IT" dirty="0" smtClean="0"/>
              <a:t> </a:t>
            </a:r>
            <a:r>
              <a:rPr lang="it-IT" dirty="0" err="1"/>
              <a:t>Dermatol</a:t>
            </a:r>
            <a:r>
              <a:rPr lang="it-IT" dirty="0"/>
              <a:t>. 2024 Dec;36(6):384-388 </a:t>
            </a:r>
          </a:p>
        </p:txBody>
      </p:sp>
      <p:sp>
        <p:nvSpPr>
          <p:cNvPr id="2" name="Ovale 1"/>
          <p:cNvSpPr/>
          <p:nvPr/>
        </p:nvSpPr>
        <p:spPr>
          <a:xfrm>
            <a:off x="623392" y="3068960"/>
            <a:ext cx="2016224" cy="1983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183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7722C2-F383-A348-A88C-ECBF40A60F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63200"/>
            <a:ext cx="515888" cy="610299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1200" y="332656"/>
            <a:ext cx="1295400" cy="46291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1343472" y="2055039"/>
            <a:ext cx="8584838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BarSITE</a:t>
            </a:r>
            <a:r>
              <a:rPr lang="it-IT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it-IT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BARIATRIC SURGERY-INDUCED TELOGEN EFFLUVIUM</a:t>
            </a:r>
          </a:p>
          <a:p>
            <a:pPr algn="ctr"/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"BAR" CORRISPONDE ALLE PRIME TRE LETTERE DI "BARIATRIC" </a:t>
            </a:r>
          </a:p>
          <a:p>
            <a:pPr algn="ctr"/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"SITE": SURGERY-INDUCED TELOGEN EFFLUVIUM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2207568" y="1268760"/>
            <a:ext cx="691276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TELOGEN EFFLUVIUM –</a:t>
            </a:r>
            <a:r>
              <a:rPr lang="it-IT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BarSITE</a:t>
            </a:r>
            <a:endParaRPr lang="it-IT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191344" y="3940021"/>
            <a:ext cx="532859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follicoli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in fase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dormiente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La crescita si ferma ed i capelli cadono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Da 3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6-9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mesi dopo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l'intervento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Donne in età fertile</a:t>
            </a:r>
          </a:p>
          <a:p>
            <a:endParaRPr lang="en-US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Bariatric 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Surgery-Induced </a:t>
            </a:r>
            <a:r>
              <a:rPr lang="en-US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Telogen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Effluvium</a:t>
            </a:r>
          </a:p>
          <a:p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(BARSITE): Case Report and a Review of hair Loss Following Weight Loss Surgery</a:t>
            </a:r>
          </a:p>
          <a:p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Rena A Cohen-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Kurzrock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, Philip R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Cohen (April 2021)</a:t>
            </a: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904656" y="4293096"/>
            <a:ext cx="6096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Non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differenze significative su tipi di IC </a:t>
            </a:r>
          </a:p>
          <a:p>
            <a:endParaRPr lang="en-US" b="1" dirty="0" smtClean="0">
              <a:solidFill>
                <a:srgbClr val="13141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>
              <a:solidFill>
                <a:srgbClr val="13141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Hair </a:t>
            </a:r>
            <a:r>
              <a:rPr lang="en-US" b="1" dirty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Loss After Metabolic and Bariatric Surgery: a </a:t>
            </a:r>
            <a:r>
              <a:rPr lang="en-US" b="1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Systematic. </a:t>
            </a:r>
            <a:r>
              <a:rPr lang="it-IT" b="1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Review</a:t>
            </a:r>
            <a:r>
              <a:rPr lang="it-IT" b="1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b="1" dirty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it-IT" b="1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Meta-</a:t>
            </a:r>
            <a:r>
              <a:rPr lang="it-IT" b="1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analysis</a:t>
            </a:r>
            <a:endParaRPr lang="it-IT" b="1" dirty="0" smtClean="0">
              <a:solidFill>
                <a:srgbClr val="13141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Wen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Zhang1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et al. 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Obesity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 err="1">
                <a:latin typeface="Cambria" panose="02040503050406030204" pitchFamily="18" charset="0"/>
                <a:ea typeface="Cambria" panose="02040503050406030204" pitchFamily="18" charset="0"/>
              </a:rPr>
              <a:t>Surgery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(2021) 31:2649–2659</a:t>
            </a:r>
          </a:p>
        </p:txBody>
      </p:sp>
    </p:spTree>
    <p:extLst>
      <p:ext uri="{BB962C8B-B14F-4D97-AF65-F5344CB8AC3E}">
        <p14:creationId xmlns:p14="http://schemas.microsoft.com/office/powerpoint/2010/main" val="3999615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>
          <a:xfrm>
            <a:off x="4295800" y="1700808"/>
            <a:ext cx="3384376" cy="19442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7722C2-F383-A348-A88C-ECBF40A60F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63200"/>
            <a:ext cx="515888" cy="610299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1200" y="332656"/>
            <a:ext cx="1295400" cy="46291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799856" y="5877272"/>
            <a:ext cx="7272808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Paus</a:t>
            </a:r>
            <a:r>
              <a:rPr lang="it-IT" sz="1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r et al: </a:t>
            </a:r>
            <a:endParaRPr lang="it-IT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biology of </a:t>
            </a:r>
            <a:r>
              <a:rPr lang="en-US" sz="1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hir</a:t>
            </a:r>
            <a:r>
              <a:rPr lang="en-US" sz="1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follicles</a:t>
            </a:r>
          </a:p>
          <a:p>
            <a:r>
              <a:rPr lang="it-IT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it-IT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Engl</a:t>
            </a:r>
            <a:r>
              <a:rPr lang="it-IT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J </a:t>
            </a:r>
            <a:r>
              <a:rPr lang="it-IT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Med</a:t>
            </a:r>
            <a:r>
              <a:rPr lang="it-IT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341:491-497, 1999</a:t>
            </a:r>
          </a:p>
          <a:p>
            <a:r>
              <a:rPr lang="en-US" sz="1000" b="1" dirty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Hair Loss After Metabolic and Bariatric Surgery: a Systematic. </a:t>
            </a:r>
            <a:r>
              <a:rPr lang="it-IT" sz="1000" b="1" dirty="0" err="1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Review</a:t>
            </a:r>
            <a:r>
              <a:rPr lang="it-IT" sz="1000" b="1" dirty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Meta-</a:t>
            </a:r>
            <a:r>
              <a:rPr lang="it-IT" sz="1000" b="1" dirty="0" err="1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analysis</a:t>
            </a:r>
            <a:endParaRPr lang="it-IT" sz="1000" b="1" dirty="0">
              <a:solidFill>
                <a:srgbClr val="13141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t-IT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Wen</a:t>
            </a:r>
            <a:r>
              <a:rPr lang="it-IT" sz="1000" dirty="0">
                <a:latin typeface="Cambria" panose="02040503050406030204" pitchFamily="18" charset="0"/>
                <a:ea typeface="Cambria" panose="02040503050406030204" pitchFamily="18" charset="0"/>
              </a:rPr>
              <a:t> Zhang1 et al. </a:t>
            </a:r>
            <a:r>
              <a:rPr lang="it-IT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Obesity</a:t>
            </a:r>
            <a:r>
              <a:rPr lang="it-IT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Surgery</a:t>
            </a:r>
            <a:r>
              <a:rPr lang="it-IT" sz="1000" dirty="0">
                <a:latin typeface="Cambria" panose="02040503050406030204" pitchFamily="18" charset="0"/>
                <a:ea typeface="Cambria" panose="02040503050406030204" pitchFamily="18" charset="0"/>
              </a:rPr>
              <a:t> (2021) </a:t>
            </a:r>
            <a:r>
              <a:rPr lang="it-IT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31:2649–2659</a:t>
            </a:r>
            <a:endParaRPr lang="it-IT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1CB47E2-A3BC-8B6E-D691-500AC1EC5A10}"/>
              </a:ext>
            </a:extLst>
          </p:cNvPr>
          <p:cNvSpPr txBox="1"/>
          <p:nvPr/>
        </p:nvSpPr>
        <p:spPr>
          <a:xfrm>
            <a:off x="8616280" y="3558495"/>
            <a:ext cx="3240360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it-IT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STRESS ACUTO</a:t>
            </a:r>
          </a:p>
          <a:p>
            <a:pPr algn="ctr"/>
            <a:endParaRPr lang="it-IT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TRAUMA 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CHIRURGICO</a:t>
            </a:r>
          </a:p>
          <a:p>
            <a:pPr algn="ctr"/>
            <a:endParaRPr lang="it-I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STATO CATABOLICO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31C6242-24B3-62A6-CFFE-5C8E2C566422}"/>
              </a:ext>
            </a:extLst>
          </p:cNvPr>
          <p:cNvSpPr txBox="1"/>
          <p:nvPr/>
        </p:nvSpPr>
        <p:spPr>
          <a:xfrm>
            <a:off x="119336" y="3861048"/>
            <a:ext cx="352839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it-IT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MICRONUTRIENTI</a:t>
            </a:r>
          </a:p>
          <a:p>
            <a:pPr algn="ctr"/>
            <a:endParaRPr lang="it-I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it-IT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it-I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3359696" y="1196752"/>
            <a:ext cx="691276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TELOGEN EFFLUVIUM –</a:t>
            </a:r>
            <a:r>
              <a:rPr lang="it-IT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BarSITE</a:t>
            </a:r>
            <a:endParaRPr lang="it-IT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E08F374-085D-EA52-EAE9-4D4A11F5482E}"/>
              </a:ext>
            </a:extLst>
          </p:cNvPr>
          <p:cNvSpPr txBox="1"/>
          <p:nvPr/>
        </p:nvSpPr>
        <p:spPr>
          <a:xfrm>
            <a:off x="4575225" y="3799488"/>
            <a:ext cx="2960935" cy="2005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it-IT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ECCESSIVA PERDITA</a:t>
            </a:r>
          </a:p>
          <a:p>
            <a:pPr algn="ctr"/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DI PESO </a:t>
            </a:r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POST-INTERVENTO</a:t>
            </a:r>
          </a:p>
          <a:p>
            <a:pPr algn="ctr"/>
            <a:endParaRPr lang="it-I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it-I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Freccia bidirezionale orizzontale 25"/>
          <p:cNvSpPr/>
          <p:nvPr/>
        </p:nvSpPr>
        <p:spPr>
          <a:xfrm>
            <a:off x="3863752" y="4509120"/>
            <a:ext cx="495449" cy="2160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bidirezionale orizzontale 27"/>
          <p:cNvSpPr/>
          <p:nvPr/>
        </p:nvSpPr>
        <p:spPr>
          <a:xfrm>
            <a:off x="7760791" y="4509120"/>
            <a:ext cx="495449" cy="2160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079776" y="2276872"/>
            <a:ext cx="3816424" cy="83099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EVENTO SCATENANTE: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IC CHIRURGICO</a:t>
            </a:r>
            <a:endParaRPr lang="it-IT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79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7722C2-F383-A348-A88C-ECBF40A60F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63200"/>
            <a:ext cx="515888" cy="610299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1200" y="332656"/>
            <a:ext cx="1295400" cy="46291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3359696" y="1412776"/>
            <a:ext cx="554461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STRATEGIE</a:t>
            </a:r>
            <a:endParaRPr lang="it-IT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2279576" y="2636912"/>
            <a:ext cx="2016224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VITAMINA E</a:t>
            </a:r>
            <a:endParaRPr lang="it-IT" sz="24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407368" y="4725144"/>
            <a:ext cx="2376264" cy="83099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ACIDO PANTOTENICO</a:t>
            </a:r>
            <a:endParaRPr lang="it-IT" sz="24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3359696" y="4695527"/>
            <a:ext cx="2016224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BIOTINA</a:t>
            </a:r>
            <a:endParaRPr lang="it-IT" sz="24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6456040" y="2348880"/>
            <a:ext cx="2016224" cy="461665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ZINCO</a:t>
            </a:r>
            <a:endParaRPr lang="it-IT" sz="24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5951984" y="5157192"/>
            <a:ext cx="2016224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FERRO</a:t>
            </a:r>
            <a:endParaRPr lang="it-IT" sz="24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5663952" y="4365104"/>
            <a:ext cx="2016224" cy="46166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CHERATINA </a:t>
            </a:r>
            <a:endParaRPr lang="it-IT" sz="24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3575720" y="5661248"/>
            <a:ext cx="2016224" cy="461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SELENIO</a:t>
            </a:r>
            <a:endParaRPr lang="it-IT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767408" y="5847655"/>
            <a:ext cx="2016224" cy="46166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RAME</a:t>
            </a:r>
            <a:endParaRPr lang="it-IT" sz="240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5087888" y="3039343"/>
            <a:ext cx="2016224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L-CISTINA</a:t>
            </a:r>
            <a:endParaRPr lang="it-IT" sz="24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3359696" y="3645024"/>
            <a:ext cx="2232248" cy="46166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L-METIONINA</a:t>
            </a:r>
            <a:endParaRPr lang="it-IT" sz="240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551384" y="3789040"/>
            <a:ext cx="2232248" cy="461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L-CARNITINA</a:t>
            </a:r>
            <a:endParaRPr lang="it-IT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7248128" y="2852936"/>
            <a:ext cx="4608512" cy="19053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248128" y="3284984"/>
            <a:ext cx="4464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INTEGRAZIONE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PRECOCE </a:t>
            </a:r>
            <a:endParaRPr lang="it-IT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1055440" y="1268760"/>
            <a:ext cx="3096344" cy="11521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isometricOffAxis1Righ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07368" y="1484784"/>
            <a:ext cx="4464495" cy="52322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QUINDI…</a:t>
            </a:r>
            <a:endParaRPr lang="it-IT" sz="28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816080" y="5786680"/>
            <a:ext cx="525658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Hair Loss After Metabolic and Bariatric Surgery: a </a:t>
            </a:r>
            <a:r>
              <a:rPr lang="en-US" sz="1400" b="1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Systematic. </a:t>
            </a:r>
            <a:r>
              <a:rPr lang="it-IT" sz="1400" b="1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Review</a:t>
            </a:r>
            <a:r>
              <a:rPr lang="it-IT" sz="1400" b="1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400" b="1" dirty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it-IT" sz="1400" b="1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Meta-</a:t>
            </a:r>
            <a:r>
              <a:rPr lang="it-IT" sz="1400" b="1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analysis</a:t>
            </a:r>
            <a:endParaRPr lang="it-IT" sz="1400" b="1" dirty="0" smtClean="0">
              <a:solidFill>
                <a:srgbClr val="13141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t-IT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Wen</a:t>
            </a: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 Zhang1 </a:t>
            </a:r>
            <a:r>
              <a:rPr lang="it-IT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et al. </a:t>
            </a:r>
            <a:r>
              <a:rPr lang="it-IT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Obesity</a:t>
            </a: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Surgery</a:t>
            </a:r>
            <a:r>
              <a:rPr lang="it-IT" sz="1400" dirty="0">
                <a:latin typeface="Cambria" panose="02040503050406030204" pitchFamily="18" charset="0"/>
                <a:ea typeface="Cambria" panose="02040503050406030204" pitchFamily="18" charset="0"/>
              </a:rPr>
              <a:t> (2021) 31:2649–2659</a:t>
            </a:r>
          </a:p>
        </p:txBody>
      </p:sp>
    </p:spTree>
    <p:extLst>
      <p:ext uri="{BB962C8B-B14F-4D97-AF65-F5344CB8AC3E}">
        <p14:creationId xmlns:p14="http://schemas.microsoft.com/office/powerpoint/2010/main" val="3351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7722C2-F383-A348-A88C-ECBF40A60F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63200"/>
            <a:ext cx="515888" cy="610299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1200" y="332656"/>
            <a:ext cx="1295400" cy="46291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04D7F8-A3AF-5C1E-BE84-614358A7659D}"/>
              </a:ext>
            </a:extLst>
          </p:cNvPr>
          <p:cNvSpPr txBox="1"/>
          <p:nvPr/>
        </p:nvSpPr>
        <p:spPr>
          <a:xfrm>
            <a:off x="3071664" y="1412777"/>
            <a:ext cx="561662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TERAPIA</a:t>
            </a:r>
            <a:endParaRPr lang="it-IT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96" y="2348880"/>
            <a:ext cx="5592092" cy="3754071"/>
          </a:xfrm>
          <a:prstGeom prst="rect">
            <a:avLst/>
          </a:prstGeom>
          <a:ln w="3810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Ovale 8"/>
          <p:cNvSpPr/>
          <p:nvPr/>
        </p:nvSpPr>
        <p:spPr>
          <a:xfrm>
            <a:off x="479376" y="3251886"/>
            <a:ext cx="3096344" cy="1617274"/>
          </a:xfrm>
          <a:prstGeom prst="ellipse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95401" y="3555013"/>
            <a:ext cx="2736303" cy="95410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INTEGRAZIONE</a:t>
            </a:r>
          </a:p>
          <a:p>
            <a:pPr algn="ctr"/>
            <a:r>
              <a:rPr lang="it-IT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PRECOCE </a:t>
            </a:r>
            <a:endParaRPr lang="it-IT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54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Impostazioni personalizzate 1">
      <a:dk1>
        <a:srgbClr val="001E62"/>
      </a:dk1>
      <a:lt1>
        <a:sysClr val="window" lastClr="FFFFFF"/>
      </a:lt1>
      <a:dk2>
        <a:srgbClr val="000000"/>
      </a:dk2>
      <a:lt2>
        <a:srgbClr val="9E9DBD"/>
      </a:lt2>
      <a:accent1>
        <a:srgbClr val="6CC24A"/>
      </a:accent1>
      <a:accent2>
        <a:srgbClr val="92C1E9"/>
      </a:accent2>
      <a:accent3>
        <a:srgbClr val="9B7793"/>
      </a:accent3>
      <a:accent4>
        <a:srgbClr val="ED8B00"/>
      </a:accent4>
      <a:accent5>
        <a:srgbClr val="F3D03E"/>
      </a:accent5>
      <a:accent6>
        <a:srgbClr val="001E62"/>
      </a:accent6>
      <a:hlink>
        <a:srgbClr val="00FFFF"/>
      </a:hlink>
      <a:folHlink>
        <a:srgbClr val="0003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>
        <a:normAutofit/>
      </a:bodyPr>
      <a:lstStyle>
        <a:defPPr>
          <a:defRPr sz="2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24978</TotalTime>
  <Words>553</Words>
  <Application>Microsoft Office PowerPoint</Application>
  <PresentationFormat>Widescreen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Cambria</vt:lpstr>
      <vt:lpstr>National Bold</vt:lpstr>
      <vt:lpstr>Times New Roman</vt:lpstr>
      <vt:lpstr>2_Tema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Frappa</dc:creator>
  <cp:lastModifiedBy>Giuseppina Matera</cp:lastModifiedBy>
  <cp:revision>2258</cp:revision>
  <cp:lastPrinted>2025-10-28T14:15:08Z</cp:lastPrinted>
  <dcterms:created xsi:type="dcterms:W3CDTF">2009-12-11T18:17:14Z</dcterms:created>
  <dcterms:modified xsi:type="dcterms:W3CDTF">2025-10-28T14:17:56Z</dcterms:modified>
</cp:coreProperties>
</file>